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9" r:id="rId4"/>
    <p:sldId id="26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612" autoAdjust="0"/>
  </p:normalViewPr>
  <p:slideViewPr>
    <p:cSldViewPr snapToGrid="0">
      <p:cViewPr varScale="1">
        <p:scale>
          <a:sx n="65" d="100"/>
          <a:sy n="65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2F0C4-7337-46DC-A0F0-3F5C702DD574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1FB8-D536-48DD-BF56-D412A145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ANSI Z</a:t>
            </a:r>
            <a:r>
              <a:rPr lang="en-US" b="1" baseline="0" dirty="0" smtClean="0"/>
              <a:t>10 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Hazard: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condition, set of circumstances, or inherent property that can cause injury, illness, or death.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Exposure: Contact with or proximity to a hazard, taking into account duration and intensity.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estimate of the combination of the likelihood of an occurrence of a hazardous event or exposure(s),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severity of injury or illness that may be caused by the event or exposures (See Appendix E).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Probability: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likelihood of a hazard causing an incident or exposure that could result in harm or damage—for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selected unit of time, events, population, items or activity being considered.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Severity: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extent of harm or damage that could result from a hazard-related incident or exposures.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assessment: Process(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used to evaluate the level of risk associated with hazards and system issues.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31FB8-D536-48DD-BF56-D412A1450C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4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general guide on how to make a hazard analysis and how to extend the process into a risk assessment.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Whatever the simplicity or complexity of the hazard/risk situation, and whatever the choice of the risk assessment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method, the following process is recommended.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Assure Management commitment, involvement and direction (an absolute).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Select a risk assessment team, including employees with knowledge of jobs and tasks.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Establish the analysis parameters.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Select a risk assessment technique.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Identify the hazards.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Consider failure modes.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Assess the severity of consequences.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Determine occurrence probability, prominently taking into consideration the exposures.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Define the initial risk.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Make risk acceptance or non-acceptance decisions with employee involvement.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needed, select and implement hazard avoidance, elimination, reduction and control measures.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Address the residual risk.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Make risk acceptance or non-acceptance decisions with employee involvement.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Document the results.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Follow-up on the actions taken.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31FB8-D536-48DD-BF56-D412A1450C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general guide on how to make a hazard analysis and how to extend the process into a risk assessment.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Whatever the simplicity or complexity of the hazard/risk situation, and whatever the choice of the risk assessment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method, the following process is recommended.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Assure Management commitment, involvement and direction (an absolute).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Select a risk assessment team, including employees with knowledge of jobs and tasks.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Establish the analysis parameters.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Select a risk assessment technique.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Identify the hazards.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Consider failure modes.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Assess the severity of consequences.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Determine occurrence probability, prominently taking into consideration the exposures.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Define the initial risk.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Make risk acceptance or non-acceptance decisions with employee involvement.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needed, select and implement hazard avoidance, elimination, reduction and control measures.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Address the residual risk.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Make risk acceptance or non-acceptance decisions with employee involvement.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Document the results.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Follow-up on the actions taken.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31FB8-D536-48DD-BF56-D412A1450C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7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general guide on how to make a hazard analysis and how to extend the process into a risk assessment.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Whatever the simplicity or complexity of the hazard/risk situation, and whatever the choice of the risk assessment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method, the following process is recommended.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Assure Management commitment, involvement and direction (an absolute).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Select a risk assessment team, including employees with knowledge of jobs and tasks.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Establish the analysis parameters.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Select a risk assessment technique.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Identify the hazards.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Consider failure modes.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Assess the severity of consequences.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Determine occurrence probability, prominently taking into consideration the exposures.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Define the initial risk.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Make risk acceptance or non-acceptance decisions with employee involvement.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needed, select and implement hazard avoidance, elimination, reduction and control measures.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Address the residual risk.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Make risk acceptance or non-acceptance decisions with employee involvement.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Document the results.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Follow-up on the actions taken.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31FB8-D536-48DD-BF56-D412A1450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2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ANSI Z</a:t>
            </a:r>
            <a:r>
              <a:rPr lang="en-US" b="1" baseline="0" dirty="0" smtClean="0"/>
              <a:t>10 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estimate of the combination of the likelihood of an occurrence of a hazardous event or exposure(s),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severity of injury or illness that may be caused by the event or exposures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31FB8-D536-48DD-BF56-D412A1450C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ANSI</a:t>
            </a:r>
            <a:r>
              <a:rPr lang="en-US" b="1" baseline="0" dirty="0" smtClean="0"/>
              <a:t> Z10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Probability: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likelihood of a hazard causing an incident or exposure that could result in harm or damage—for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selected unit of time, events, population, items or activity being considered.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31FB8-D536-48DD-BF56-D412A1450C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6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ANSI</a:t>
            </a:r>
            <a:r>
              <a:rPr lang="en-US" b="1" baseline="0" dirty="0" smtClean="0"/>
              <a:t> Z10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Severity: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extent of harm or damage that could result from a hazard-related incident or exposures.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31FB8-D536-48DD-BF56-D412A1450C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2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6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0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097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48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9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9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3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73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1327E3-7A52-47FB-8574-0CC4F946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3DA44B-AA38-40DA-A6DE-A8B9068F863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3DE768-8F99-4534-8BDB-D6C87C54D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80D80E-8398-4436-980F-FFB0B780FB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BF05E4-3CB2-4E2E-815C-861EC75D8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731CA59-CE23-4375-969D-0EDB4F60C3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BB01DD5-323F-428F-BBC8-BFB788755FD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597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3AA653-B77A-474A-979F-5FBF0A54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7947F2-D7EE-4F3E-9073-571AF08E1E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C08E9B-5D63-4B71-A271-38756A15C42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42AF4B4-315E-4BD0-8218-C726B1217E2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74A659-FBE4-4A2B-8808-6A19AFF76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142A27-D463-4361-9D7B-2031E9FE9A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0D967F3-E6B7-4889-BA9A-DA4A1D3402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B81ED482-7F0A-444D-940C-C78B81AD5ED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72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15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FB1471-64E1-452C-8345-569BBECB6924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02ED15-9991-41D7-B68A-8348D24927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ED2CB1-AC7C-48CB-96FD-BFB9E26E857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4AECFC4B-9E2C-4989-99CC-CE5D5D4E915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796052C-F576-4395-BC5C-CF47B3BE3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017F4D84-4ED4-4E7A-A106-B628F24602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C50CFC5-0B56-40A2-AC5F-285E2B0C7D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0F8CD23-B534-4C5C-83B2-D3DAB72CA1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B18B402-AF14-4B40-BDD1-1D935E062C8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33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8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9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9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3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6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2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0" y="764373"/>
            <a:ext cx="90297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custDataLst>
      <p:tags r:id="rId22"/>
    </p:custDataLst>
    <p:extLst>
      <p:ext uri="{BB962C8B-B14F-4D97-AF65-F5344CB8AC3E}">
        <p14:creationId xmlns:p14="http://schemas.microsoft.com/office/powerpoint/2010/main" val="212001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fmfd1\Desktop\Disaster%20Site%20Worker\Disaster%20Site%20Worker%20Files\5600%20Course%20Manual\04%20Respiratory%20Protection_2dm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hyperlink" Target="MODULE%202%20Health%20Hazards.pptx" TargetMode="Externa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DB31055D-0EB9-432F-A348-5BC8A9064E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" y="441959"/>
            <a:ext cx="11811000" cy="22098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tx1"/>
                </a:solidFill>
              </a:rPr>
              <a:t>Disaster Site Worker Safety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8340F67D-590E-48D6-9E7B-B81F0AECB7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95172" y="2557670"/>
            <a:ext cx="6019800" cy="762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Hazard Recognition &amp; Assessment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="" xmlns:a16="http://schemas.microsoft.com/office/drawing/2014/main" id="{0674D46B-91D2-43C3-80F7-EB5087A81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B7CB0-96F5-4A15-8CFC-4245DF47495D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2053" name="Group 5">
            <a:extLst>
              <a:ext uri="{FF2B5EF4-FFF2-40B4-BE49-F238E27FC236}">
                <a16:creationId xmlns="" xmlns:a16="http://schemas.microsoft.com/office/drawing/2014/main" id="{71F98EB8-B8B2-43F0-9761-F346DEF0EEBE}"/>
              </a:ext>
            </a:extLst>
          </p:cNvPr>
          <p:cNvGrpSpPr>
            <a:grpSpLocks/>
          </p:cNvGrpSpPr>
          <p:nvPr/>
        </p:nvGrpSpPr>
        <p:grpSpPr bwMode="auto">
          <a:xfrm>
            <a:off x="2304288" y="3115852"/>
            <a:ext cx="8053356" cy="1437860"/>
            <a:chOff x="1392" y="2112"/>
            <a:chExt cx="3881" cy="486"/>
          </a:xfrm>
        </p:grpSpPr>
        <p:pic>
          <p:nvPicPr>
            <p:cNvPr id="2054" name="Picture 6" descr="wa-3-01-quake-avan">
              <a:extLst>
                <a:ext uri="{FF2B5EF4-FFF2-40B4-BE49-F238E27FC236}">
                  <a16:creationId xmlns="" xmlns:a16="http://schemas.microsoft.com/office/drawing/2014/main" id="{5C03B5D9-F319-4939-9CF9-EB44EC553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112"/>
              <a:ext cx="672" cy="48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Mailbox5">
              <a:extLst>
                <a:ext uri="{FF2B5EF4-FFF2-40B4-BE49-F238E27FC236}">
                  <a16:creationId xmlns="" xmlns:a16="http://schemas.microsoft.com/office/drawing/2014/main" id="{AA9A6530-995B-41D1-9645-65AD32DCE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112"/>
              <a:ext cx="672" cy="48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terroist with weapon">
              <a:extLst>
                <a:ext uri="{FF2B5EF4-FFF2-40B4-BE49-F238E27FC236}">
                  <a16:creationId xmlns="" xmlns:a16="http://schemas.microsoft.com/office/drawing/2014/main" id="{7C4F08C4-9BB3-40D8-8F78-8DE3B10C4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112"/>
              <a:ext cx="602" cy="48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Responder level B">
              <a:extLst>
                <a:ext uri="{FF2B5EF4-FFF2-40B4-BE49-F238E27FC236}">
                  <a16:creationId xmlns="" xmlns:a16="http://schemas.microsoft.com/office/drawing/2014/main" id="{BF290CDB-FCA5-4410-9C85-893763366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112"/>
              <a:ext cx="720" cy="48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triage4">
              <a:extLst>
                <a:ext uri="{FF2B5EF4-FFF2-40B4-BE49-F238E27FC236}">
                  <a16:creationId xmlns="" xmlns:a16="http://schemas.microsoft.com/office/drawing/2014/main" id="{3DED5FBA-10BF-4B80-BEB0-B614D3D55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112"/>
              <a:ext cx="639" cy="48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comfort">
              <a:extLst>
                <a:ext uri="{FF2B5EF4-FFF2-40B4-BE49-F238E27FC236}">
                  <a16:creationId xmlns="" xmlns:a16="http://schemas.microsoft.com/office/drawing/2014/main" id="{D5A67D9A-687A-414B-B751-FE4C16498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112"/>
              <a:ext cx="617" cy="486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362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0D11DF-775B-4333-8F69-F0258937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3077"/>
            <a:ext cx="8610600" cy="945777"/>
          </a:xfrm>
        </p:spPr>
        <p:txBody>
          <a:bodyPr/>
          <a:lstStyle/>
          <a:p>
            <a:r>
              <a:rPr lang="en-US" dirty="0"/>
              <a:t>Risk assessment matrix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E68FEE-F675-4848-853A-6DC3557FA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824" y="1377573"/>
            <a:ext cx="8049840" cy="5286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40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FDF30-2917-4D2A-9DD8-5752AEE4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625" y="357809"/>
            <a:ext cx="8610600" cy="933138"/>
          </a:xfrm>
        </p:spPr>
        <p:txBody>
          <a:bodyPr>
            <a:normAutofit/>
          </a:bodyPr>
          <a:lstStyle/>
          <a:p>
            <a:r>
              <a:rPr lang="en-US" dirty="0"/>
              <a:t>Hazard assessment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2237EC36-E58E-470F-8717-AAC5FF6B1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62528"/>
              </p:ext>
            </p:extLst>
          </p:nvPr>
        </p:nvGraphicFramePr>
        <p:xfrm>
          <a:off x="979285" y="1441449"/>
          <a:ext cx="10418316" cy="518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600">
                  <a:extLst>
                    <a:ext uri="{9D8B030D-6E8A-4147-A177-3AD203B41FA5}">
                      <a16:colId xmlns="" xmlns:a16="http://schemas.microsoft.com/office/drawing/2014/main" val="1094499723"/>
                    </a:ext>
                  </a:extLst>
                </a:gridCol>
                <a:gridCol w="3305944">
                  <a:extLst>
                    <a:ext uri="{9D8B030D-6E8A-4147-A177-3AD203B41FA5}">
                      <a16:colId xmlns="" xmlns:a16="http://schemas.microsoft.com/office/drawing/2014/main" val="3196382765"/>
                    </a:ext>
                  </a:extLst>
                </a:gridCol>
                <a:gridCol w="3472772">
                  <a:extLst>
                    <a:ext uri="{9D8B030D-6E8A-4147-A177-3AD203B41FA5}">
                      <a16:colId xmlns="" xmlns:a16="http://schemas.microsoft.com/office/drawing/2014/main" val="96441916"/>
                    </a:ext>
                  </a:extLst>
                </a:gridCol>
              </a:tblGrid>
              <a:tr h="4709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HAZARD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SEVERITY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8068786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SLIPS – TRIPS – FALLS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564970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PUNCTURE WOUNDS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188061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FALLING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115570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FLYING DEBRIS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407718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49393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GAS (NATURAL/PROPANE)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466811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LACERATIONS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6225942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STRAINS &amp; SPRAINS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27815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HEAT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815723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INHALATION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917387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A5760CEC-0D0B-4BF0-AE78-DE28094DC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5761"/>
              </p:ext>
            </p:extLst>
          </p:nvPr>
        </p:nvGraphicFramePr>
        <p:xfrm>
          <a:off x="708835" y="1476493"/>
          <a:ext cx="10711068" cy="534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404">
                  <a:extLst>
                    <a:ext uri="{9D8B030D-6E8A-4147-A177-3AD203B41FA5}">
                      <a16:colId xmlns="" xmlns:a16="http://schemas.microsoft.com/office/drawing/2014/main" val="1094499723"/>
                    </a:ext>
                  </a:extLst>
                </a:gridCol>
                <a:gridCol w="2549130">
                  <a:extLst>
                    <a:ext uri="{9D8B030D-6E8A-4147-A177-3AD203B41FA5}">
                      <a16:colId xmlns="" xmlns:a16="http://schemas.microsoft.com/office/drawing/2014/main" val="3196382765"/>
                    </a:ext>
                  </a:extLst>
                </a:gridCol>
                <a:gridCol w="2677767">
                  <a:extLst>
                    <a:ext uri="{9D8B030D-6E8A-4147-A177-3AD203B41FA5}">
                      <a16:colId xmlns="" xmlns:a16="http://schemas.microsoft.com/office/drawing/2014/main" val="96441916"/>
                    </a:ext>
                  </a:extLst>
                </a:gridCol>
                <a:gridCol w="2677767">
                  <a:extLst>
                    <a:ext uri="{9D8B030D-6E8A-4147-A177-3AD203B41FA5}">
                      <a16:colId xmlns="" xmlns:a16="http://schemas.microsoft.com/office/drawing/2014/main" val="3933984560"/>
                    </a:ext>
                  </a:extLst>
                </a:gridCol>
              </a:tblGrid>
              <a:tr h="4709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HAZARD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8068786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SLIPS – TRIPS – FALLS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564970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PUNCTURE WOUNDS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188061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FALLING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115570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FLYING DEBRIS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407718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49393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GAS (NATURAL/PROPANE)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466811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LACERATIONS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6225942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STRAINS &amp; SPRAINS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27815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HEAT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815723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INHALATION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917387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F42A26EC-380D-4403-BF8D-941695D8A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71005"/>
              </p:ext>
            </p:extLst>
          </p:nvPr>
        </p:nvGraphicFramePr>
        <p:xfrm>
          <a:off x="735984" y="1495910"/>
          <a:ext cx="10711068" cy="524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404">
                  <a:extLst>
                    <a:ext uri="{9D8B030D-6E8A-4147-A177-3AD203B41FA5}">
                      <a16:colId xmlns="" xmlns:a16="http://schemas.microsoft.com/office/drawing/2014/main" val="1094499723"/>
                    </a:ext>
                  </a:extLst>
                </a:gridCol>
                <a:gridCol w="2549130">
                  <a:extLst>
                    <a:ext uri="{9D8B030D-6E8A-4147-A177-3AD203B41FA5}">
                      <a16:colId xmlns="" xmlns:a16="http://schemas.microsoft.com/office/drawing/2014/main" val="3196382765"/>
                    </a:ext>
                  </a:extLst>
                </a:gridCol>
                <a:gridCol w="2677767">
                  <a:extLst>
                    <a:ext uri="{9D8B030D-6E8A-4147-A177-3AD203B41FA5}">
                      <a16:colId xmlns="" xmlns:a16="http://schemas.microsoft.com/office/drawing/2014/main" val="96441916"/>
                    </a:ext>
                  </a:extLst>
                </a:gridCol>
                <a:gridCol w="2677767">
                  <a:extLst>
                    <a:ext uri="{9D8B030D-6E8A-4147-A177-3AD203B41FA5}">
                      <a16:colId xmlns="" xmlns:a16="http://schemas.microsoft.com/office/drawing/2014/main" val="3933984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HAZARD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8068786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SLIPS – TRIPS – FALLS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564970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PUNCTURE WOUNDS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188061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FALLING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115570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FLYING DEBRIS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407718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49393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GAS (NATURAL/PROPANE)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466811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LACERATIONS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6225942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STRAINS &amp; SPRAINS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27815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HEAT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815723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INHALATION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917387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604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ontent Placeholder 4">
            <a:extLst>
              <a:ext uri="{FF2B5EF4-FFF2-40B4-BE49-F238E27FC236}">
                <a16:creationId xmlns="" xmlns:a16="http://schemas.microsoft.com/office/drawing/2014/main" id="{BFE6A001-954B-4270-BE02-482D1F2BF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091" y="534572"/>
            <a:ext cx="6175718" cy="6063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B5AA27A-AB4B-4F44-91D4-9E241A43B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17" y="1983545"/>
            <a:ext cx="5523406" cy="4614390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="" xmlns:a16="http://schemas.microsoft.com/office/drawing/2014/main" id="{03D115FF-AC77-46FB-8D7A-AE951DBC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07" y="1060422"/>
            <a:ext cx="5098225" cy="923123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/>
              <a:t>HAZARD CONTROLS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7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07207444-D2A7-4D33-89DD-BDE93435C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262996" y="1715287"/>
            <a:ext cx="6533501" cy="4704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0B28A6-6D7C-4B27-ADD3-D2E125930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599" y="420387"/>
            <a:ext cx="3977639" cy="732721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activity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E94B2D66-CA91-465B-A645-65C9F207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23" y="1715287"/>
            <a:ext cx="4680043" cy="3854112"/>
          </a:xfrm>
        </p:spPr>
        <p:txBody>
          <a:bodyPr>
            <a:noAutofit/>
          </a:bodyPr>
          <a:lstStyle/>
          <a:p>
            <a:r>
              <a:rPr lang="en-US" sz="2400" dirty="0"/>
              <a:t>Break into assigned groups.</a:t>
            </a:r>
          </a:p>
          <a:p>
            <a:r>
              <a:rPr lang="en-US" sz="2400" dirty="0"/>
              <a:t>Use Module 1 of the Disaster Site Worker manual.</a:t>
            </a:r>
          </a:p>
          <a:p>
            <a:r>
              <a:rPr lang="en-US" sz="2400" dirty="0"/>
              <a:t>Use the given Hazard Recognition, Assessment and Risk worksheet.</a:t>
            </a:r>
          </a:p>
          <a:p>
            <a:r>
              <a:rPr lang="en-US" sz="2400" dirty="0"/>
              <a:t>Elect a group spokes person.</a:t>
            </a:r>
          </a:p>
          <a:p>
            <a:r>
              <a:rPr lang="en-US" sz="2400" dirty="0"/>
              <a:t>Present your Hazard Recognition, Assessment, Risks &amp; Controls.</a:t>
            </a:r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2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hlinkClick r:id="rId3" action="ppaction://hlinkpres?slideindex=1&amp;slidetitle="/>
            <a:extLst>
              <a:ext uri="{FF2B5EF4-FFF2-40B4-BE49-F238E27FC236}">
                <a16:creationId xmlns="" xmlns:a16="http://schemas.microsoft.com/office/drawing/2014/main" id="{0DE85149-33F0-4CCF-9689-A5C91DB518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Frame 30">
            <a:hlinkClick r:id="rId6" action="ppaction://hlinkpres?slideindex=1&amp;slidetitle="/>
            <a:extLst>
              <a:ext uri="{FF2B5EF4-FFF2-40B4-BE49-F238E27FC236}">
                <a16:creationId xmlns="" xmlns:a16="http://schemas.microsoft.com/office/drawing/2014/main" id="{5799F38D-58DB-4286-9201-2800800CCA73}"/>
              </a:ext>
            </a:extLst>
          </p:cNvPr>
          <p:cNvSpPr/>
          <p:nvPr/>
        </p:nvSpPr>
        <p:spPr>
          <a:xfrm>
            <a:off x="772304" y="1499390"/>
            <a:ext cx="2011680" cy="731520"/>
          </a:xfrm>
          <a:prstGeom prst="fram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HEALTH HAZARDS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AE24A73B-EF3D-4AB6-9531-DCAFA5A3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498" y="206362"/>
            <a:ext cx="3856706" cy="1293028"/>
          </a:xfrm>
        </p:spPr>
        <p:txBody>
          <a:bodyPr/>
          <a:lstStyle/>
          <a:p>
            <a:r>
              <a:rPr lang="en-US" b="1" dirty="0"/>
              <a:t>Dashboard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2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969" y="0"/>
            <a:ext cx="9029700" cy="1293028"/>
          </a:xfrm>
        </p:spPr>
        <p:txBody>
          <a:bodyPr/>
          <a:lstStyle/>
          <a:p>
            <a:r>
              <a:rPr lang="en-US" dirty="0" err="1" smtClean="0"/>
              <a:t>ToolBOX</a:t>
            </a:r>
            <a:r>
              <a:rPr lang="en-US" dirty="0" smtClean="0"/>
              <a:t> Talks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06" y="1688069"/>
            <a:ext cx="4798598" cy="4397476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4" name="TextBox 3"/>
          <p:cNvSpPr txBox="1"/>
          <p:nvPr/>
        </p:nvSpPr>
        <p:spPr>
          <a:xfrm>
            <a:off x="337606" y="6180837"/>
            <a:ext cx="761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https://www.cpwr.com/publications/toolbox-talks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1910" y="1832057"/>
            <a:ext cx="60400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CPWR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maintains a large collection of toolbox talks and has worked closely with NIOSH to ensure that this series incorporates effective elements like case studies, discussion questions, and site-specific actions. The Spanish versions were initially developed with the support of the American Society of Safety Engineers 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ASSE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).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45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DA70A64D-15D0-4176-B84D-D7774102B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9551" y="38100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Hazard/Risk Analysis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="" xmlns:a16="http://schemas.microsoft.com/office/drawing/2014/main" id="{EFC9477B-A3BE-47D2-AFE6-D2F07EAB6C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46275"/>
            <a:ext cx="10820400" cy="4530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 recognition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Hazard: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en-US" sz="2400" dirty="0"/>
              <a:t>A condition, set of circumstances, or inherent property that can cause injury, illness, or </a:t>
            </a:r>
            <a:r>
              <a:rPr lang="en-US" sz="2400" dirty="0" smtClean="0"/>
              <a:t>death. Exposure</a:t>
            </a:r>
            <a:r>
              <a:rPr lang="en-US" sz="2400" dirty="0"/>
              <a:t>: Contact with or proximity to a hazard, taking into account duration and intensity.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 of the combination of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likelihood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an occurrence of a hazardous event or exposure(s), and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severity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injury or illness that may be caused by the event or exposures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 as a judgment of the 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acceptability of risk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75B13BE8-8857-4CC8-9565-ACF96E55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72021-9BB4-4EFF-B77F-E5991BB97137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3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475" y="108585"/>
            <a:ext cx="9029700" cy="1293028"/>
          </a:xfrm>
        </p:spPr>
        <p:txBody>
          <a:bodyPr/>
          <a:lstStyle/>
          <a:p>
            <a:r>
              <a:rPr lang="en-US" dirty="0" smtClean="0"/>
              <a:t>Hazard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6" y="2022130"/>
            <a:ext cx="7349599" cy="40241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 Management commitment,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involvement,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risk assessment team, including employees with knowledge of jobs and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parameters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risk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technique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0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475" y="108585"/>
            <a:ext cx="9029700" cy="1293028"/>
          </a:xfrm>
        </p:spPr>
        <p:txBody>
          <a:bodyPr/>
          <a:lstStyle/>
          <a:p>
            <a:r>
              <a:rPr lang="en-US" dirty="0" smtClean="0"/>
              <a:t>Hazard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790" y="1927625"/>
            <a:ext cx="7836890" cy="4024125"/>
          </a:xfrm>
        </p:spPr>
        <p:txBody>
          <a:bodyPr>
            <a:noAutofit/>
          </a:bodyPr>
          <a:lstStyle/>
          <a:p>
            <a:pPr marL="171450" indent="-171450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failure modes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/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severity of consequences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/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/>
            <a:r>
              <a:rPr lang="en-US" sz="2600" dirty="0"/>
              <a:t>Determine occurrence probability, prominently taking into consideration </a:t>
            </a:r>
            <a:r>
              <a:rPr lang="en-US" sz="2600" dirty="0" smtClean="0"/>
              <a:t> </a:t>
            </a:r>
            <a:r>
              <a:rPr lang="en-US" sz="2600" dirty="0"/>
              <a:t> </a:t>
            </a:r>
            <a:r>
              <a:rPr lang="en-US" sz="2600" dirty="0" smtClean="0"/>
              <a:t>              the </a:t>
            </a:r>
            <a:r>
              <a:rPr lang="en-US" sz="2600" dirty="0"/>
              <a:t>exposures</a:t>
            </a:r>
            <a:r>
              <a:rPr lang="en-US" sz="2600" dirty="0" smtClean="0"/>
              <a:t>.</a:t>
            </a:r>
          </a:p>
          <a:p>
            <a:pPr marL="171450" indent="-171450"/>
            <a:endParaRPr lang="en-US" sz="1000" dirty="0"/>
          </a:p>
          <a:p>
            <a:pPr marL="171450" indent="-171450"/>
            <a:r>
              <a:rPr lang="en-US" sz="2600" dirty="0" smtClean="0"/>
              <a:t> </a:t>
            </a:r>
            <a:r>
              <a:rPr lang="en-US" sz="2600" dirty="0"/>
              <a:t>Define the initial risk</a:t>
            </a:r>
            <a:r>
              <a:rPr lang="en-US" sz="2600" dirty="0" smtClean="0"/>
              <a:t>.</a:t>
            </a:r>
          </a:p>
          <a:p>
            <a:pPr marL="171450" indent="-171450"/>
            <a:endParaRPr lang="en-US" sz="1000" dirty="0" smtClean="0"/>
          </a:p>
          <a:p>
            <a:pPr marL="171450" indent="-171450"/>
            <a:r>
              <a:rPr lang="en-US" sz="2600" dirty="0"/>
              <a:t>Make risk acceptance or non-acceptance decisions with employee involvement.</a:t>
            </a:r>
          </a:p>
          <a:p>
            <a:pPr marL="171450" indent="-171450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 risk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acceptance or non-acceptance decisions with employee involvement.</a:t>
            </a:r>
          </a:p>
          <a:p>
            <a:pPr marL="0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0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475" y="108585"/>
            <a:ext cx="9029700" cy="1293028"/>
          </a:xfrm>
        </p:spPr>
        <p:txBody>
          <a:bodyPr/>
          <a:lstStyle/>
          <a:p>
            <a:r>
              <a:rPr lang="en-US" dirty="0" smtClean="0"/>
              <a:t>Hazard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790" y="1887996"/>
            <a:ext cx="7429977" cy="4024125"/>
          </a:xfrm>
        </p:spPr>
        <p:txBody>
          <a:bodyPr>
            <a:noAutofit/>
          </a:bodyPr>
          <a:lstStyle/>
          <a:p>
            <a:r>
              <a:rPr lang="en-US" sz="2600" dirty="0" smtClean="0"/>
              <a:t>If </a:t>
            </a:r>
            <a:r>
              <a:rPr lang="en-US" sz="2600" dirty="0"/>
              <a:t>needed, select and implement hazard avoidance, elimination, reduction and control measures</a:t>
            </a:r>
            <a:r>
              <a:rPr lang="en-US" sz="2600" dirty="0" smtClean="0"/>
              <a:t>.</a:t>
            </a:r>
          </a:p>
          <a:p>
            <a:endParaRPr lang="en-US" sz="1000" dirty="0"/>
          </a:p>
          <a:p>
            <a:r>
              <a:rPr lang="en-US" sz="2600" dirty="0" smtClean="0"/>
              <a:t>Address residual </a:t>
            </a:r>
            <a:r>
              <a:rPr lang="en-US" sz="2600" dirty="0"/>
              <a:t>risk</a:t>
            </a:r>
            <a:r>
              <a:rPr lang="en-US" sz="2600" dirty="0" smtClean="0"/>
              <a:t>.</a:t>
            </a:r>
          </a:p>
          <a:p>
            <a:endParaRPr lang="en-US" sz="1000" dirty="0"/>
          </a:p>
          <a:p>
            <a:r>
              <a:rPr lang="en-US" sz="2600" dirty="0" smtClean="0"/>
              <a:t>Make </a:t>
            </a:r>
            <a:r>
              <a:rPr lang="en-US" sz="2600" dirty="0"/>
              <a:t>risk acceptance or non-acceptance decisions with employee involvement</a:t>
            </a:r>
            <a:r>
              <a:rPr lang="en-US" sz="2600" dirty="0" smtClean="0"/>
              <a:t>.</a:t>
            </a:r>
          </a:p>
          <a:p>
            <a:endParaRPr lang="en-US" sz="1000" dirty="0" smtClean="0"/>
          </a:p>
          <a:p>
            <a:r>
              <a:rPr lang="en-US" sz="2600" dirty="0" smtClean="0"/>
              <a:t> </a:t>
            </a:r>
            <a:r>
              <a:rPr lang="en-US" sz="2600" dirty="0"/>
              <a:t>Document </a:t>
            </a:r>
            <a:r>
              <a:rPr lang="en-US" sz="2600" dirty="0" smtClean="0"/>
              <a:t>results.</a:t>
            </a:r>
          </a:p>
          <a:p>
            <a:endParaRPr lang="en-US" sz="1000" dirty="0"/>
          </a:p>
          <a:p>
            <a:r>
              <a:rPr lang="en-US" sz="2600" dirty="0" smtClean="0"/>
              <a:t>Follow-up </a:t>
            </a:r>
            <a:r>
              <a:rPr lang="en-US" sz="2600" dirty="0"/>
              <a:t>on </a:t>
            </a:r>
            <a:r>
              <a:rPr lang="en-US" sz="2600" dirty="0" smtClean="0"/>
              <a:t>actions </a:t>
            </a:r>
            <a:r>
              <a:rPr lang="en-US" sz="2600" dirty="0"/>
              <a:t>taken.</a:t>
            </a:r>
          </a:p>
          <a:p>
            <a:endParaRPr lang="en-US" sz="2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77754021-DD3F-4B04-BEAA-60F0250AB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6888" y="38100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Risk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3FD57B7E-0B93-4A69-AC94-CC0407E9EB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5684" y="1943267"/>
            <a:ext cx="10013596" cy="3886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hlink"/>
                </a:solidFill>
              </a:rPr>
              <a:t>Overall risk depends upon: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L</a:t>
            </a:r>
            <a:r>
              <a:rPr lang="en-US" altLang="en-US" sz="2800" dirty="0" smtClean="0"/>
              <a:t>ikelihood </a:t>
            </a:r>
            <a:r>
              <a:rPr lang="en-US" altLang="en-US" sz="2800" dirty="0"/>
              <a:t>that a disaster event will occur or a terrorist will make an attempt to target a critical </a:t>
            </a:r>
            <a:r>
              <a:rPr lang="en-US" altLang="en-US" sz="2800" dirty="0" smtClean="0"/>
              <a:t>asset:</a:t>
            </a:r>
            <a:endParaRPr lang="en-US" altLang="en-US" sz="28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hlink"/>
                </a:solidFill>
              </a:rPr>
              <a:t>People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hlink"/>
                </a:solidFill>
              </a:rPr>
              <a:t>Property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11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/>
              <a:t>P</a:t>
            </a:r>
            <a:r>
              <a:rPr lang="en-US" altLang="en-US" sz="2800" dirty="0" smtClean="0"/>
              <a:t>robability event </a:t>
            </a:r>
            <a:r>
              <a:rPr lang="en-US" altLang="en-US" sz="2800" dirty="0"/>
              <a:t>or </a:t>
            </a:r>
            <a:r>
              <a:rPr lang="en-US" altLang="en-US" sz="2800" dirty="0" smtClean="0"/>
              <a:t>attempt </a:t>
            </a:r>
            <a:r>
              <a:rPr lang="en-US" altLang="en-US" sz="2800" dirty="0"/>
              <a:t>will be </a:t>
            </a:r>
            <a:r>
              <a:rPr lang="en-US" altLang="en-US" sz="2800" dirty="0" smtClean="0"/>
              <a:t>successful</a:t>
            </a:r>
          </a:p>
          <a:p>
            <a:pPr>
              <a:lnSpc>
                <a:spcPct val="90000"/>
              </a:lnSpc>
            </a:pPr>
            <a:endParaRPr lang="en-US" altLang="en-US" sz="11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V</a:t>
            </a:r>
            <a:r>
              <a:rPr lang="en-US" altLang="en-US" sz="2800" dirty="0" smtClean="0"/>
              <a:t>alue </a:t>
            </a:r>
            <a:r>
              <a:rPr lang="en-US" altLang="en-US" sz="2800" dirty="0"/>
              <a:t>of the assets lost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6C46A096-1647-477B-B0C7-9C4D9FDB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2F3D-2BDE-43EE-9BE4-9E3604E36BC0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1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E1CD0061-743C-4F60-B6E5-47ED19FC6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9" b="2"/>
          <a:stretch/>
        </p:blipFill>
        <p:spPr>
          <a:xfrm>
            <a:off x="258128" y="1579258"/>
            <a:ext cx="6724221" cy="5156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FDF30-2917-4D2A-9DD8-5752AEE4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418" y="317894"/>
            <a:ext cx="8610600" cy="974189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 recognition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3665335C-7C14-4759-B7DC-3F40C7463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184041"/>
              </p:ext>
            </p:extLst>
          </p:nvPr>
        </p:nvGraphicFramePr>
        <p:xfrm>
          <a:off x="7138464" y="1565350"/>
          <a:ext cx="4752109" cy="5195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109">
                  <a:extLst>
                    <a:ext uri="{9D8B030D-6E8A-4147-A177-3AD203B41FA5}">
                      <a16:colId xmlns="" xmlns:a16="http://schemas.microsoft.com/office/drawing/2014/main" val="1094499723"/>
                    </a:ext>
                  </a:extLst>
                </a:gridCol>
              </a:tblGrid>
              <a:tr h="4723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HAZARD RECOGNITION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8068786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5649700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188061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1155705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4077185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493937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4668117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6225942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278157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8157230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917387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150DE172-EA51-4715-B6BB-F9839F3F6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89352"/>
              </p:ext>
            </p:extLst>
          </p:nvPr>
        </p:nvGraphicFramePr>
        <p:xfrm>
          <a:off x="7205375" y="1535496"/>
          <a:ext cx="4752109" cy="5195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109">
                  <a:extLst>
                    <a:ext uri="{9D8B030D-6E8A-4147-A177-3AD203B41FA5}">
                      <a16:colId xmlns="" xmlns:a16="http://schemas.microsoft.com/office/drawing/2014/main" val="1094499723"/>
                    </a:ext>
                  </a:extLst>
                </a:gridCol>
              </a:tblGrid>
              <a:tr h="4723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HAZARD RECOGNITION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8068786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r>
                        <a:rPr lang="en-US" dirty="0"/>
                        <a:t>SLIPS – TRIPS – FALLS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5649700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r>
                        <a:rPr lang="en-US" dirty="0"/>
                        <a:t>PUNCTURE WOUNDS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188061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r>
                        <a:rPr lang="en-US" dirty="0"/>
                        <a:t>FALLING OBJECTS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1155705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r>
                        <a:rPr lang="en-US" dirty="0"/>
                        <a:t>FLYING DEBRIS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4077185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r>
                        <a:rPr lang="en-US" dirty="0"/>
                        <a:t>ELECTRICAL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493937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r>
                        <a:rPr lang="en-US" dirty="0"/>
                        <a:t>GAS (NATURAL/PROPANE)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4668117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r>
                        <a:rPr lang="en-US" dirty="0"/>
                        <a:t>LACERATIONS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6225942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r>
                        <a:rPr lang="en-US" dirty="0"/>
                        <a:t>STRAINS &amp; SPRAINS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278157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r>
                        <a:rPr lang="en-US" dirty="0"/>
                        <a:t>HEAT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8157230"/>
                  </a:ext>
                </a:extLst>
              </a:tr>
              <a:tr h="472333">
                <a:tc>
                  <a:txBody>
                    <a:bodyPr/>
                    <a:lstStyle/>
                    <a:p>
                      <a:r>
                        <a:rPr lang="en-US" dirty="0"/>
                        <a:t>INHALATION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917387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692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FDF30-2917-4D2A-9DD8-5752AEE4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885" y="259561"/>
            <a:ext cx="8610600" cy="852056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 assessment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E07942C4-0281-477F-86D1-2AAEE4769C2E}"/>
              </a:ext>
            </a:extLst>
          </p:cNvPr>
          <p:cNvGraphicFramePr>
            <a:graphicFrameLocks noGrp="1"/>
          </p:cNvGraphicFramePr>
          <p:nvPr/>
        </p:nvGraphicFramePr>
        <p:xfrm>
          <a:off x="4990147" y="1428173"/>
          <a:ext cx="6945544" cy="518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600">
                  <a:extLst>
                    <a:ext uri="{9D8B030D-6E8A-4147-A177-3AD203B41FA5}">
                      <a16:colId xmlns="" xmlns:a16="http://schemas.microsoft.com/office/drawing/2014/main" val="1094499723"/>
                    </a:ext>
                  </a:extLst>
                </a:gridCol>
                <a:gridCol w="3305944">
                  <a:extLst>
                    <a:ext uri="{9D8B030D-6E8A-4147-A177-3AD203B41FA5}">
                      <a16:colId xmlns="" xmlns:a16="http://schemas.microsoft.com/office/drawing/2014/main" val="3196382765"/>
                    </a:ext>
                  </a:extLst>
                </a:gridCol>
              </a:tblGrid>
              <a:tr h="4709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HAZARD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8068786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SLIPS – TRIPS – FALLS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564970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PUNCTURE WOUNDS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188061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FALLING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115570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FLYING DEBRIS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407718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49393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GAS (NATURAL/PROPANE)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466811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LACERATIONS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6225942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STRAINS &amp; SPRAINS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27815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HEAT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815723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INHALATION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917387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221B603-7D20-416A-8332-30855299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37" y="1428172"/>
            <a:ext cx="4537390" cy="3403043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77DD3778-00BB-4552-8EBF-7A70329C0201}"/>
              </a:ext>
            </a:extLst>
          </p:cNvPr>
          <p:cNvGraphicFramePr>
            <a:graphicFrameLocks noGrp="1"/>
          </p:cNvGraphicFramePr>
          <p:nvPr/>
        </p:nvGraphicFramePr>
        <p:xfrm>
          <a:off x="4990147" y="1428173"/>
          <a:ext cx="6945544" cy="518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600">
                  <a:extLst>
                    <a:ext uri="{9D8B030D-6E8A-4147-A177-3AD203B41FA5}">
                      <a16:colId xmlns="" xmlns:a16="http://schemas.microsoft.com/office/drawing/2014/main" val="1094499723"/>
                    </a:ext>
                  </a:extLst>
                </a:gridCol>
                <a:gridCol w="3305944">
                  <a:extLst>
                    <a:ext uri="{9D8B030D-6E8A-4147-A177-3AD203B41FA5}">
                      <a16:colId xmlns="" xmlns:a16="http://schemas.microsoft.com/office/drawing/2014/main" val="3196382765"/>
                    </a:ext>
                  </a:extLst>
                </a:gridCol>
              </a:tblGrid>
              <a:tr h="4709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HAZARD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8068786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SLIPS – TRIPS – FALLS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564970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PUNCTURE WOUNDS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188061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FALLING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115570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FLYING DEBRIS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407718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49393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GAS (NATURAL/PROPANE)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466811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LACERATIONS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6225942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STRAINS &amp; SPRAINS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27815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HEAT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815723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INHALATION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917387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230348E-660A-4360-910B-C627CF6220C5}"/>
              </a:ext>
            </a:extLst>
          </p:cNvPr>
          <p:cNvSpPr txBox="1"/>
          <p:nvPr/>
        </p:nvSpPr>
        <p:spPr>
          <a:xfrm>
            <a:off x="366370" y="5147770"/>
            <a:ext cx="436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PROBABILITY as defined by ANSI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Z10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FDF30-2917-4D2A-9DD8-5752AEE4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89" y="330697"/>
            <a:ext cx="8610600" cy="933138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 assessment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2237EC36-E58E-470F-8717-AAC5FF6B1BCA}"/>
              </a:ext>
            </a:extLst>
          </p:cNvPr>
          <p:cNvGraphicFramePr>
            <a:graphicFrameLocks noGrp="1"/>
          </p:cNvGraphicFramePr>
          <p:nvPr/>
        </p:nvGraphicFramePr>
        <p:xfrm>
          <a:off x="1246909" y="1441449"/>
          <a:ext cx="10418316" cy="518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600">
                  <a:extLst>
                    <a:ext uri="{9D8B030D-6E8A-4147-A177-3AD203B41FA5}">
                      <a16:colId xmlns="" xmlns:a16="http://schemas.microsoft.com/office/drawing/2014/main" val="1094499723"/>
                    </a:ext>
                  </a:extLst>
                </a:gridCol>
                <a:gridCol w="3305944">
                  <a:extLst>
                    <a:ext uri="{9D8B030D-6E8A-4147-A177-3AD203B41FA5}">
                      <a16:colId xmlns="" xmlns:a16="http://schemas.microsoft.com/office/drawing/2014/main" val="3196382765"/>
                    </a:ext>
                  </a:extLst>
                </a:gridCol>
                <a:gridCol w="3472772">
                  <a:extLst>
                    <a:ext uri="{9D8B030D-6E8A-4147-A177-3AD203B41FA5}">
                      <a16:colId xmlns="" xmlns:a16="http://schemas.microsoft.com/office/drawing/2014/main" val="96441916"/>
                    </a:ext>
                  </a:extLst>
                </a:gridCol>
              </a:tblGrid>
              <a:tr h="4709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HAZARD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SEVERITY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8068786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SLIPS – TRIPS – FALLS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564970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PUNCTURE WOUNDS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188061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FALLING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115570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FLYING DEBRIS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407718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49393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GAS (NATURAL/PROPANE)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466811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LACERATIONS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6225942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STRAINS &amp; SPRAINS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27815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HEAT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815723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INHALATION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917387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A5760CEC-0D0B-4BF0-AE78-DE28094DC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286620"/>
              </p:ext>
            </p:extLst>
          </p:nvPr>
        </p:nvGraphicFramePr>
        <p:xfrm>
          <a:off x="655242" y="1441448"/>
          <a:ext cx="10920339" cy="518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980">
                  <a:extLst>
                    <a:ext uri="{9D8B030D-6E8A-4147-A177-3AD203B41FA5}">
                      <a16:colId xmlns="" xmlns:a16="http://schemas.microsoft.com/office/drawing/2014/main" val="1094499723"/>
                    </a:ext>
                  </a:extLst>
                </a:gridCol>
                <a:gridCol w="3465246">
                  <a:extLst>
                    <a:ext uri="{9D8B030D-6E8A-4147-A177-3AD203B41FA5}">
                      <a16:colId xmlns="" xmlns:a16="http://schemas.microsoft.com/office/drawing/2014/main" val="3196382765"/>
                    </a:ext>
                  </a:extLst>
                </a:gridCol>
                <a:gridCol w="3640113">
                  <a:extLst>
                    <a:ext uri="{9D8B030D-6E8A-4147-A177-3AD203B41FA5}">
                      <a16:colId xmlns="" xmlns:a16="http://schemas.microsoft.com/office/drawing/2014/main" val="96441916"/>
                    </a:ext>
                  </a:extLst>
                </a:gridCol>
              </a:tblGrid>
              <a:tr h="4709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HAZARD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SEVERITY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8068786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SLIPS – TRIPS – FALLS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564970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PUNCTURE WOUNDS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188061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FALLING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115570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FLYING DEBRIS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4077185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49393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GAS (NATURAL/PROPANE)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466811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LACERATIONS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6225942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STRAINS &amp; SPRAINS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6278157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HEAT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8157230"/>
                  </a:ext>
                </a:extLst>
              </a:tr>
              <a:tr h="470940">
                <a:tc>
                  <a:txBody>
                    <a:bodyPr/>
                    <a:lstStyle/>
                    <a:p>
                      <a:r>
                        <a:rPr lang="en-US" dirty="0"/>
                        <a:t>INHALATION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OCCASIONAL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917387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566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VAPOR TRAIL" val="1QNWlwuy"/>
  <p:tag name="MMPROD_NEXTUNIQUEID" val="10011"/>
  <p:tag name="ARTICULATE_SLIDE_COUNT" val="15"/>
  <p:tag name="MMPROD_UIDATA" val="&lt;database version=&quot;11.0&quot;&gt;&lt;object type=&quot;1&quot; unique_id=&quot;10001&quot;&gt;&lt;object type=&quot;2&quot; unique_id=&quot;10980&quot;&gt;&lt;object type=&quot;3&quot; unique_id=&quot;10981&quot;&gt;&lt;property id=&quot;20148&quot; value=&quot;5&quot;/&gt;&lt;property id=&quot;20300&quot; value=&quot;Slide 1 - &amp;quot;Disaster Site Worker Safety&amp;quot;&quot;/&gt;&lt;property id=&quot;20307&quot; value=&quot;257&quot;/&gt;&lt;/object&gt;&lt;object type=&quot;3&quot; unique_id=&quot;10982&quot;&gt;&lt;property id=&quot;20148&quot; value=&quot;5&quot;/&gt;&lt;property id=&quot;20300&quot; value=&quot;Slide 2 - &amp;quot;Hazard/Risk Analysis&amp;quot;&quot;/&gt;&lt;property id=&quot;20307&quot; value=&quot;258&quot;/&gt;&lt;/object&gt;&lt;object type=&quot;3&quot; unique_id=&quot;10983&quot;&gt;&lt;property id=&quot;20148&quot; value=&quot;5&quot;/&gt;&lt;property id=&quot;20300&quot; value=&quot;Slide 6 - &amp;quot;Overall Risk&amp;quot;&quot;/&gt;&lt;property id=&quot;20307&quot; value=&quot;259&quot;/&gt;&lt;/object&gt;&lt;object type=&quot;3&quot; unique_id=&quot;10984&quot;&gt;&lt;property id=&quot;20148&quot; value=&quot;5&quot;/&gt;&lt;property id=&quot;20300&quot; value=&quot;Slide 7 - &amp;quot;Hazard recognition&amp;quot;&quot;/&gt;&lt;property id=&quot;20307&quot; value=&quot;260&quot;/&gt;&lt;/object&gt;&lt;object type=&quot;3&quot; unique_id=&quot;10985&quot;&gt;&lt;property id=&quot;20148&quot; value=&quot;5&quot;/&gt;&lt;property id=&quot;20300&quot; value=&quot;Slide 8 - &amp;quot;Hazard assessment&amp;quot;&quot;/&gt;&lt;property id=&quot;20307&quot; value=&quot;261&quot;/&gt;&lt;/object&gt;&lt;object type=&quot;3&quot; unique_id=&quot;10986&quot;&gt;&lt;property id=&quot;20148&quot; value=&quot;5&quot;/&gt;&lt;property id=&quot;20300&quot; value=&quot;Slide 9 - &amp;quot;Hazard assessment&amp;quot;&quot;/&gt;&lt;property id=&quot;20307&quot; value=&quot;262&quot;/&gt;&lt;/object&gt;&lt;object type=&quot;3&quot; unique_id=&quot;10987&quot;&gt;&lt;property id=&quot;20148&quot; value=&quot;5&quot;/&gt;&lt;property id=&quot;20300&quot; value=&quot;Slide 10 - &amp;quot;Risk assessment matrix&amp;quot;&quot;/&gt;&lt;property id=&quot;20307&quot; value=&quot;263&quot;/&gt;&lt;/object&gt;&lt;object type=&quot;3&quot; unique_id=&quot;10988&quot;&gt;&lt;property id=&quot;20148&quot; value=&quot;5&quot;/&gt;&lt;property id=&quot;20300&quot; value=&quot;Slide 11 - &amp;quot;Hazard assessment&amp;quot;&quot;/&gt;&lt;property id=&quot;20307&quot; value=&quot;264&quot;/&gt;&lt;/object&gt;&lt;object type=&quot;3&quot; unique_id=&quot;10989&quot;&gt;&lt;property id=&quot;20148&quot; value=&quot;5&quot;/&gt;&lt;property id=&quot;20300&quot; value=&quot;Slide 12 - &amp;quot;HAZARD CONTROLS&amp;quot;&quot;/&gt;&lt;property id=&quot;20307&quot; value=&quot;265&quot;/&gt;&lt;/object&gt;&lt;object type=&quot;3&quot; unique_id=&quot;10990&quot;&gt;&lt;property id=&quot;20148&quot; value=&quot;5&quot;/&gt;&lt;property id=&quot;20300&quot; value=&quot;Slide 13 - &amp;quot;activity&amp;quot;&quot;/&gt;&lt;property id=&quot;20307&quot; value=&quot;266&quot;/&gt;&lt;/object&gt;&lt;object type=&quot;3&quot; unique_id=&quot;10991&quot;&gt;&lt;property id=&quot;20148&quot; value=&quot;5&quot;/&gt;&lt;property id=&quot;20300&quot; value=&quot;Slide 14 - &amp;quot;Dashboard&amp;quot;&quot;/&gt;&lt;property id=&quot;20307&quot; value=&quot;267&quot;/&gt;&lt;/object&gt;&lt;object type=&quot;3&quot; unique_id=&quot;11070&quot;&gt;&lt;property id=&quot;20148&quot; value=&quot;5&quot;/&gt;&lt;property id=&quot;20300&quot; value=&quot;Slide 3 - &amp;quot;Hazard analysis&amp;quot;&quot;/&gt;&lt;property id=&quot;20307&quot; value=&quot;269&quot;/&gt;&lt;/object&gt;&lt;object type=&quot;3&quot; unique_id=&quot;11071&quot;&gt;&lt;property id=&quot;20148&quot; value=&quot;5&quot;/&gt;&lt;property id=&quot;20300&quot; value=&quot;Slide 4 - &amp;quot;Hazard analysis&amp;quot;&quot;/&gt;&lt;property id=&quot;20307&quot; value=&quot;268&quot;/&gt;&lt;/object&gt;&lt;object type=&quot;3&quot; unique_id=&quot;11072&quot;&gt;&lt;property id=&quot;20148&quot; value=&quot;5&quot;/&gt;&lt;property id=&quot;20300&quot; value=&quot;Slide 5 - &amp;quot;Hazard analysis&amp;quot;&quot;/&gt;&lt;property id=&quot;20307&quot; value=&quot;270&quot;/&gt;&lt;/object&gt;&lt;object type=&quot;3&quot; unique_id=&quot;11122&quot;&gt;&lt;property id=&quot;20148&quot; value=&quot;5&quot;/&gt;&lt;property id=&quot;20300&quot; value=&quot;Slide 15 - &amp;quot;ToolBOX Talks&amp;quot;&quot;/&gt;&lt;property id=&quot;20307&quot; value=&quot;271&quot;/&gt;&lt;/object&gt;&lt;/object&gt;&lt;object type=&quot;8&quot; unique_id=&quot;11004&quot;&gt;&lt;/object&gt;&lt;/object&gt;&lt;/database&gt;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1462</Words>
  <Application>Microsoft Office PowerPoint</Application>
  <PresentationFormat>Widescreen</PresentationFormat>
  <Paragraphs>363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Century Gothic</vt:lpstr>
      <vt:lpstr>Wingdings</vt:lpstr>
      <vt:lpstr>Vapor Trail</vt:lpstr>
      <vt:lpstr>Disaster Site Worker Safety</vt:lpstr>
      <vt:lpstr>Hazard/Risk Analysis</vt:lpstr>
      <vt:lpstr>Hazard analysis</vt:lpstr>
      <vt:lpstr>Hazard analysis</vt:lpstr>
      <vt:lpstr>Hazard analysis</vt:lpstr>
      <vt:lpstr>Overall Risk</vt:lpstr>
      <vt:lpstr>Hazard recognition</vt:lpstr>
      <vt:lpstr>Hazard assessment</vt:lpstr>
      <vt:lpstr>Hazard assessment</vt:lpstr>
      <vt:lpstr>Risk assessment matrix</vt:lpstr>
      <vt:lpstr>Hazard assessment</vt:lpstr>
      <vt:lpstr>HAZARD CONTROLS</vt:lpstr>
      <vt:lpstr>activity</vt:lpstr>
      <vt:lpstr>Dashboard</vt:lpstr>
      <vt:lpstr>ToolBOX Talks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Site Worker Safety</dc:title>
  <dc:creator>Paul Wind</dc:creator>
  <cp:lastModifiedBy>Owner</cp:lastModifiedBy>
  <cp:revision>14</cp:revision>
  <dcterms:created xsi:type="dcterms:W3CDTF">2018-03-12T16:37:29Z</dcterms:created>
  <dcterms:modified xsi:type="dcterms:W3CDTF">2018-09-25T23:45:46Z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30B31BD8-5822-4C1C-BBF7-687ADEFE48F5</vt:lpwstr>
  </property>
  <property fmtid="{D5CDD505-2E9C-101B-9397-08002B2CF9AE}" pid="3" name="ArticulatePath">
    <vt:lpwstr>MODULE 1 Hazard Recognition and Assessment</vt:lpwstr>
  </property>
</Properties>
</file>